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8"/>
  </p:notesMasterIdLst>
  <p:handoutMasterIdLst>
    <p:handoutMasterId r:id="rId19"/>
  </p:handoutMasterIdLst>
  <p:sldIdLst>
    <p:sldId id="256" r:id="rId2"/>
    <p:sldId id="261" r:id="rId3"/>
    <p:sldId id="276" r:id="rId4"/>
    <p:sldId id="275" r:id="rId5"/>
    <p:sldId id="278" r:id="rId6"/>
    <p:sldId id="279" r:id="rId7"/>
    <p:sldId id="271" r:id="rId8"/>
    <p:sldId id="277" r:id="rId9"/>
    <p:sldId id="270" r:id="rId10"/>
    <p:sldId id="257" r:id="rId11"/>
    <p:sldId id="258" r:id="rId12"/>
    <p:sldId id="260" r:id="rId13"/>
    <p:sldId id="280" r:id="rId14"/>
    <p:sldId id="259" r:id="rId15"/>
    <p:sldId id="281" r:id="rId16"/>
    <p:sldId id="282"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8077E0-843C-4E47-8CB4-06C1844FF860}"/>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a:extLst>
              <a:ext uri="{FF2B5EF4-FFF2-40B4-BE49-F238E27FC236}">
                <a16:creationId xmlns:a16="http://schemas.microsoft.com/office/drawing/2014/main" id="{56733870-EB8B-4FD5-951A-EF58B07B8D0A}"/>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98CCD45-D642-4118-AB7E-535B38AFD6C2}" type="datetimeFigureOut">
              <a:rPr lang="en-US" smtClean="0"/>
              <a:t>9/1/2020</a:t>
            </a:fld>
            <a:endParaRPr lang="en-US" dirty="0"/>
          </a:p>
        </p:txBody>
      </p:sp>
      <p:sp>
        <p:nvSpPr>
          <p:cNvPr id="4" name="Footer Placeholder 3">
            <a:extLst>
              <a:ext uri="{FF2B5EF4-FFF2-40B4-BE49-F238E27FC236}">
                <a16:creationId xmlns:a16="http://schemas.microsoft.com/office/drawing/2014/main" id="{2CDA37F6-AA71-43CF-B7FC-9A3C6FA72401}"/>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C69830C-8913-4FFC-835B-4D88962D0D51}"/>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6851CEC-48C9-4470-95E8-9635362548EF}" type="slidenum">
              <a:rPr lang="en-US" smtClean="0"/>
              <a:t>‹#›</a:t>
            </a:fld>
            <a:endParaRPr lang="en-US" dirty="0"/>
          </a:p>
        </p:txBody>
      </p:sp>
    </p:spTree>
    <p:extLst>
      <p:ext uri="{BB962C8B-B14F-4D97-AF65-F5344CB8AC3E}">
        <p14:creationId xmlns:p14="http://schemas.microsoft.com/office/powerpoint/2010/main" val="8248124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660FBD5-6149-4E1C-B66C-D103DEA861E5}" type="datetimeFigureOut">
              <a:rPr lang="en-US" smtClean="0"/>
              <a:t>9/1/2020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9EDF169-C2C6-42E2-8649-F6782D6C1532}" type="slidenum">
              <a:rPr lang="en-US" smtClean="0"/>
              <a:t>‹#›</a:t>
            </a:fld>
            <a:endParaRPr lang="en-US" dirty="0"/>
          </a:p>
        </p:txBody>
      </p:sp>
    </p:spTree>
    <p:extLst>
      <p:ext uri="{BB962C8B-B14F-4D97-AF65-F5344CB8AC3E}">
        <p14:creationId xmlns:p14="http://schemas.microsoft.com/office/powerpoint/2010/main" val="937040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5C4D80-50A3-44AA-87E6-CC1285136712}" type="datetime1">
              <a:rPr lang="en-US" smtClean="0"/>
              <a:t>9/1/2020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545B2D-7097-41C2-A737-10973AD82DC2}" type="datetime1">
              <a:rPr lang="en-US" smtClean="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60E06C-6AD2-4D6D-A2C7-1DC556CBF9A4}" type="datetime1">
              <a:rPr lang="en-US" smtClean="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779DC0-42E8-478F-A8C8-2ADC1FD379DB}" type="datetime1">
              <a:rPr lang="en-US" smtClean="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8DC19-5AB8-4395-8E84-4C7525036244}" type="datetime1">
              <a:rPr lang="en-US" smtClean="0"/>
              <a:t>9/1/2020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49B3E4-6996-4570-B1FC-2BD6FDA3C005}" type="datetime1">
              <a:rPr lang="en-US" smtClean="0"/>
              <a:t>9/1/2020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1DEA23C-1779-4E1D-8B13-77B496FAAC42}" type="datetime1">
              <a:rPr lang="en-US" smtClean="0"/>
              <a:t>9/1/2020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78A02B-E693-4095-8F60-ABCCA664E27B}" type="datetime1">
              <a:rPr lang="en-US" smtClean="0"/>
              <a:t>9/1/2020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038CD-0BB9-4251-AC52-878141F9AF08}" type="datetime1">
              <a:rPr lang="en-US" smtClean="0"/>
              <a:t>9/1/2020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28FCF7-A356-4287-8A3A-C8CEB6173072}" type="datetime1">
              <a:rPr lang="en-US" smtClean="0"/>
              <a:t>9/1/2020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460459C-9B07-4448-AEBA-0E67000D82E4}" type="datetime1">
              <a:rPr lang="en-US" smtClean="0"/>
              <a:t>9/1/2020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001BF77-A441-4E04-BD96-E633853139B4}" type="datetime1">
              <a:rPr lang="en-US" smtClean="0"/>
              <a:t>9/1/2020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B9D45-31B2-444E-AF9D-37E5BA178C96}"/>
              </a:ext>
            </a:extLst>
          </p:cNvPr>
          <p:cNvSpPr>
            <a:spLocks noGrp="1"/>
          </p:cNvSpPr>
          <p:nvPr>
            <p:ph type="ctrTitle"/>
          </p:nvPr>
        </p:nvSpPr>
        <p:spPr/>
        <p:txBody>
          <a:bodyPr/>
          <a:lstStyle/>
          <a:p>
            <a:r>
              <a:rPr lang="en-US" dirty="0"/>
              <a:t>Forfeiture</a:t>
            </a:r>
          </a:p>
        </p:txBody>
      </p:sp>
      <p:sp>
        <p:nvSpPr>
          <p:cNvPr id="3" name="Subtitle 2">
            <a:extLst>
              <a:ext uri="{FF2B5EF4-FFF2-40B4-BE49-F238E27FC236}">
                <a16:creationId xmlns:a16="http://schemas.microsoft.com/office/drawing/2014/main" id="{F6219D12-BCA2-43BB-BC83-4320E4704B6C}"/>
              </a:ext>
            </a:extLst>
          </p:cNvPr>
          <p:cNvSpPr>
            <a:spLocks noGrp="1"/>
          </p:cNvSpPr>
          <p:nvPr>
            <p:ph type="subTitle" idx="1"/>
          </p:nvPr>
        </p:nvSpPr>
        <p:spPr/>
        <p:txBody>
          <a:bodyPr>
            <a:normAutofit fontScale="77500" lnSpcReduction="20000"/>
          </a:bodyPr>
          <a:lstStyle/>
          <a:p>
            <a:r>
              <a:rPr lang="en-US" dirty="0"/>
              <a:t>Civil Asset Forfeiture Reform Subcommittee</a:t>
            </a:r>
            <a:br>
              <a:rPr lang="en-US" dirty="0"/>
            </a:br>
            <a:r>
              <a:rPr lang="en-US" dirty="0"/>
              <a:t>the Equitable Justice System and Law Enforcement Reform Committee</a:t>
            </a:r>
          </a:p>
          <a:p>
            <a:r>
              <a:rPr lang="en-US" dirty="0"/>
              <a:t>August 31, 2020</a:t>
            </a:r>
          </a:p>
        </p:txBody>
      </p:sp>
    </p:spTree>
    <p:extLst>
      <p:ext uri="{BB962C8B-B14F-4D97-AF65-F5344CB8AC3E}">
        <p14:creationId xmlns:p14="http://schemas.microsoft.com/office/powerpoint/2010/main" val="3917625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5BA4E-FB3B-4964-A0F5-BE10056BD6AC}"/>
              </a:ext>
            </a:extLst>
          </p:cNvPr>
          <p:cNvSpPr>
            <a:spLocks noGrp="1"/>
          </p:cNvSpPr>
          <p:nvPr>
            <p:ph type="title"/>
          </p:nvPr>
        </p:nvSpPr>
        <p:spPr/>
        <p:txBody>
          <a:bodyPr/>
          <a:lstStyle/>
          <a:p>
            <a:r>
              <a:rPr lang="en-US" dirty="0"/>
              <a:t>2019 study committee report</a:t>
            </a:r>
            <a:br>
              <a:rPr lang="en-US" dirty="0"/>
            </a:br>
            <a:endParaRPr lang="en-US" sz="1600" dirty="0"/>
          </a:p>
        </p:txBody>
      </p:sp>
      <p:sp>
        <p:nvSpPr>
          <p:cNvPr id="3" name="Content Placeholder 2">
            <a:extLst>
              <a:ext uri="{FF2B5EF4-FFF2-40B4-BE49-F238E27FC236}">
                <a16:creationId xmlns:a16="http://schemas.microsoft.com/office/drawing/2014/main" id="{9044505C-7FBA-4542-8C2E-C18466026E13}"/>
              </a:ext>
            </a:extLst>
          </p:cNvPr>
          <p:cNvSpPr>
            <a:spLocks noGrp="1"/>
          </p:cNvSpPr>
          <p:nvPr>
            <p:ph idx="1"/>
          </p:nvPr>
        </p:nvSpPr>
        <p:spPr/>
        <p:txBody>
          <a:bodyPr>
            <a:normAutofit lnSpcReduction="10000"/>
          </a:bodyPr>
          <a:lstStyle/>
          <a:p>
            <a:r>
              <a:rPr lang="en-US" dirty="0"/>
              <a:t>Process reforms</a:t>
            </a:r>
          </a:p>
          <a:p>
            <a:pPr lvl="1"/>
            <a:r>
              <a:rPr lang="en-US" dirty="0"/>
              <a:t>End civil forfeiture.  </a:t>
            </a:r>
          </a:p>
          <a:p>
            <a:pPr lvl="1"/>
            <a:r>
              <a:rPr lang="en-US" dirty="0"/>
              <a:t>Replace it with criminal forfeiture (after conviction in same court.)</a:t>
            </a:r>
          </a:p>
          <a:p>
            <a:pPr lvl="1"/>
            <a:r>
              <a:rPr lang="en-US" dirty="0"/>
              <a:t>Provide workable process for solicitors and defense attorneys.</a:t>
            </a:r>
          </a:p>
          <a:p>
            <a:pPr lvl="1"/>
            <a:r>
              <a:rPr lang="en-US" dirty="0"/>
              <a:t>Provide prompt post-seizure hearing.</a:t>
            </a:r>
          </a:p>
          <a:p>
            <a:pPr lvl="1"/>
            <a:r>
              <a:rPr lang="en-US" dirty="0"/>
              <a:t>Flip burden of proof to state in claims by innocent owners (e.g. spouses, parents, creditors).</a:t>
            </a:r>
          </a:p>
          <a:p>
            <a:pPr lvl="1"/>
            <a:r>
              <a:rPr lang="en-US" dirty="0"/>
              <a:t>Ensure proportionality following SCOTUS’ holding in </a:t>
            </a:r>
            <a:r>
              <a:rPr lang="en-US" i="1" dirty="0"/>
              <a:t>Timbs v. Indiana </a:t>
            </a:r>
            <a:r>
              <a:rPr lang="en-US" dirty="0"/>
              <a:t>(2019)</a:t>
            </a:r>
            <a:r>
              <a:rPr lang="en-US" i="1" dirty="0"/>
              <a:t>.</a:t>
            </a:r>
          </a:p>
          <a:p>
            <a:pPr marL="457200" lvl="1" indent="0">
              <a:buNone/>
            </a:pPr>
            <a:endParaRPr lang="en-US" i="1" dirty="0"/>
          </a:p>
          <a:p>
            <a:r>
              <a:rPr lang="en-US" dirty="0"/>
              <a:t>Reporting</a:t>
            </a:r>
          </a:p>
        </p:txBody>
      </p:sp>
      <p:sp>
        <p:nvSpPr>
          <p:cNvPr id="7" name="Slide Number Placeholder 6">
            <a:extLst>
              <a:ext uri="{FF2B5EF4-FFF2-40B4-BE49-F238E27FC236}">
                <a16:creationId xmlns:a16="http://schemas.microsoft.com/office/drawing/2014/main" id="{4C26BCFC-E7A9-4C81-BDD0-C02495816A4C}"/>
              </a:ext>
            </a:extLst>
          </p:cNvPr>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310534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347EC-9446-4AD2-808A-7F9D1A7DF1FA}"/>
              </a:ext>
            </a:extLst>
          </p:cNvPr>
          <p:cNvSpPr>
            <a:spLocks noGrp="1"/>
          </p:cNvSpPr>
          <p:nvPr>
            <p:ph type="title"/>
          </p:nvPr>
        </p:nvSpPr>
        <p:spPr/>
        <p:txBody>
          <a:bodyPr/>
          <a:lstStyle/>
          <a:p>
            <a:r>
              <a:rPr lang="en-US" dirty="0"/>
              <a:t>2019 Study committee Report </a:t>
            </a:r>
            <a:endParaRPr lang="en-US" sz="1600" dirty="0"/>
          </a:p>
        </p:txBody>
      </p:sp>
      <p:sp>
        <p:nvSpPr>
          <p:cNvPr id="3" name="Content Placeholder 2">
            <a:extLst>
              <a:ext uri="{FF2B5EF4-FFF2-40B4-BE49-F238E27FC236}">
                <a16:creationId xmlns:a16="http://schemas.microsoft.com/office/drawing/2014/main" id="{1C4EB53E-D40D-40B5-9274-84589C0FD5C7}"/>
              </a:ext>
            </a:extLst>
          </p:cNvPr>
          <p:cNvSpPr>
            <a:spLocks noGrp="1"/>
          </p:cNvSpPr>
          <p:nvPr>
            <p:ph idx="1"/>
          </p:nvPr>
        </p:nvSpPr>
        <p:spPr/>
        <p:txBody>
          <a:bodyPr/>
          <a:lstStyle/>
          <a:p>
            <a:r>
              <a:rPr lang="en-US" dirty="0"/>
              <a:t>Substantive reforms</a:t>
            </a:r>
          </a:p>
          <a:p>
            <a:pPr lvl="1"/>
            <a:r>
              <a:rPr lang="en-US" dirty="0"/>
              <a:t>Establish minimum seizure of cash of $1,500</a:t>
            </a:r>
          </a:p>
          <a:p>
            <a:pPr lvl="1"/>
            <a:r>
              <a:rPr lang="en-US" dirty="0"/>
              <a:t>Prohibit waivers at roadside</a:t>
            </a:r>
          </a:p>
          <a:p>
            <a:pPr lvl="1"/>
            <a:r>
              <a:rPr lang="en-US" dirty="0"/>
              <a:t>Use Law Enforcement Training Council to distribute proceeds back to agencies</a:t>
            </a:r>
          </a:p>
        </p:txBody>
      </p:sp>
      <p:sp>
        <p:nvSpPr>
          <p:cNvPr id="7" name="Slide Number Placeholder 6">
            <a:extLst>
              <a:ext uri="{FF2B5EF4-FFF2-40B4-BE49-F238E27FC236}">
                <a16:creationId xmlns:a16="http://schemas.microsoft.com/office/drawing/2014/main" id="{F0A38760-4F00-4449-BF6B-CFFE2C7611C6}"/>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360647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2C5EF-1324-4ECA-B778-7EC3B61FFEEF}"/>
              </a:ext>
            </a:extLst>
          </p:cNvPr>
          <p:cNvSpPr>
            <a:spLocks noGrp="1"/>
          </p:cNvSpPr>
          <p:nvPr>
            <p:ph type="title"/>
          </p:nvPr>
        </p:nvSpPr>
        <p:spPr/>
        <p:txBody>
          <a:bodyPr>
            <a:normAutofit/>
          </a:bodyPr>
          <a:lstStyle/>
          <a:p>
            <a:r>
              <a:rPr lang="en-US" dirty="0"/>
              <a:t>2020 amendment</a:t>
            </a:r>
            <a:br>
              <a:rPr lang="en-US" dirty="0"/>
            </a:br>
            <a:r>
              <a:rPr lang="en-US" sz="1600" dirty="0"/>
              <a:t>strike and insert amendment to H. 3968  </a:t>
            </a:r>
            <a:br>
              <a:rPr lang="en-US" sz="1600" dirty="0"/>
            </a:br>
            <a:r>
              <a:rPr lang="en-US" sz="1600" dirty="0"/>
              <a:t>author submitted to speaker’s office</a:t>
            </a:r>
            <a:endParaRPr lang="en-US" sz="1800" dirty="0"/>
          </a:p>
        </p:txBody>
      </p:sp>
      <p:sp>
        <p:nvSpPr>
          <p:cNvPr id="3" name="Content Placeholder 2">
            <a:extLst>
              <a:ext uri="{FF2B5EF4-FFF2-40B4-BE49-F238E27FC236}">
                <a16:creationId xmlns:a16="http://schemas.microsoft.com/office/drawing/2014/main" id="{9CC679AC-A676-40D5-BD9C-CA0D8461553E}"/>
              </a:ext>
            </a:extLst>
          </p:cNvPr>
          <p:cNvSpPr>
            <a:spLocks noGrp="1"/>
          </p:cNvSpPr>
          <p:nvPr>
            <p:ph idx="1"/>
          </p:nvPr>
        </p:nvSpPr>
        <p:spPr/>
        <p:txBody>
          <a:bodyPr>
            <a:normAutofit/>
          </a:bodyPr>
          <a:lstStyle/>
          <a:p>
            <a:r>
              <a:rPr lang="en-US" dirty="0"/>
              <a:t>Edits:</a:t>
            </a:r>
          </a:p>
          <a:p>
            <a:pPr lvl="1"/>
            <a:r>
              <a:rPr lang="en-US" dirty="0"/>
              <a:t>Prompt post-seizure hearing					Page	5 </a:t>
            </a:r>
          </a:p>
          <a:p>
            <a:pPr lvl="1"/>
            <a:r>
              <a:rPr lang="en-US" dirty="0"/>
              <a:t>Exceptions to the conviction prerequisite					6</a:t>
            </a:r>
          </a:p>
          <a:p>
            <a:pPr lvl="1"/>
            <a:r>
              <a:rPr lang="en-US" dirty="0"/>
              <a:t>Proportionality hearing						7</a:t>
            </a:r>
          </a:p>
          <a:p>
            <a:pPr lvl="1"/>
            <a:r>
              <a:rPr lang="en-US" dirty="0"/>
              <a:t>Innocent owner claims 						8</a:t>
            </a:r>
          </a:p>
          <a:p>
            <a:pPr marL="457200" lvl="1" indent="0">
              <a:buNone/>
            </a:pPr>
            <a:r>
              <a:rPr lang="en-US" dirty="0"/>
              <a:t>		</a:t>
            </a:r>
          </a:p>
          <a:p>
            <a:r>
              <a:rPr lang="en-US" dirty="0"/>
              <a:t>Treat reporting separately</a:t>
            </a:r>
          </a:p>
          <a:p>
            <a:pPr lvl="1"/>
            <a:r>
              <a:rPr lang="en-US" dirty="0"/>
              <a:t>Ask Senate to pass H 3307 </a:t>
            </a:r>
          </a:p>
          <a:p>
            <a:pPr lvl="1"/>
            <a:endParaRPr lang="en-US" dirty="0"/>
          </a:p>
          <a:p>
            <a:pPr lvl="1"/>
            <a:endParaRPr lang="en-US" dirty="0"/>
          </a:p>
          <a:p>
            <a:pPr lvl="1"/>
            <a:endParaRPr lang="en-US" dirty="0"/>
          </a:p>
          <a:p>
            <a:pPr lvl="1"/>
            <a:endParaRPr lang="en-US" dirty="0"/>
          </a:p>
        </p:txBody>
      </p:sp>
      <p:sp>
        <p:nvSpPr>
          <p:cNvPr id="7" name="Slide Number Placeholder 6">
            <a:extLst>
              <a:ext uri="{FF2B5EF4-FFF2-40B4-BE49-F238E27FC236}">
                <a16:creationId xmlns:a16="http://schemas.microsoft.com/office/drawing/2014/main" id="{862429B9-E4D9-4086-90B7-B3FCF7590186}"/>
              </a:ext>
            </a:extLst>
          </p:cNvPr>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144316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5956B-F8BF-458D-8BCD-DAF6A65F3EAC}"/>
              </a:ext>
            </a:extLst>
          </p:cNvPr>
          <p:cNvSpPr>
            <a:spLocks noGrp="1"/>
          </p:cNvSpPr>
          <p:nvPr>
            <p:ph type="title"/>
          </p:nvPr>
        </p:nvSpPr>
        <p:spPr/>
        <p:txBody>
          <a:bodyPr>
            <a:normAutofit/>
          </a:bodyPr>
          <a:lstStyle/>
          <a:p>
            <a:r>
              <a:rPr lang="en-US" dirty="0"/>
              <a:t>2020 amendment</a:t>
            </a:r>
            <a:br>
              <a:rPr lang="en-US" dirty="0"/>
            </a:br>
            <a:r>
              <a:rPr lang="en-US" sz="1600" dirty="0"/>
              <a:t>strike and insert amendment to H. 3968 </a:t>
            </a:r>
            <a:br>
              <a:rPr lang="en-US" sz="1600" dirty="0"/>
            </a:br>
            <a:r>
              <a:rPr lang="en-US" sz="1600" dirty="0"/>
              <a:t>author submitted to speaker’s office</a:t>
            </a:r>
            <a:endParaRPr lang="en-US" dirty="0"/>
          </a:p>
        </p:txBody>
      </p:sp>
      <p:sp>
        <p:nvSpPr>
          <p:cNvPr id="3" name="Content Placeholder 2">
            <a:extLst>
              <a:ext uri="{FF2B5EF4-FFF2-40B4-BE49-F238E27FC236}">
                <a16:creationId xmlns:a16="http://schemas.microsoft.com/office/drawing/2014/main" id="{B0BD688B-1799-4075-831E-26EBC6ADEECB}"/>
              </a:ext>
            </a:extLst>
          </p:cNvPr>
          <p:cNvSpPr>
            <a:spLocks noGrp="1"/>
          </p:cNvSpPr>
          <p:nvPr>
            <p:ph idx="1"/>
          </p:nvPr>
        </p:nvSpPr>
        <p:spPr/>
        <p:txBody>
          <a:bodyPr/>
          <a:lstStyle/>
          <a:p>
            <a:r>
              <a:rPr lang="en-US" dirty="0"/>
              <a:t>Substantive changes from the 2019 Study Committee Report</a:t>
            </a:r>
          </a:p>
          <a:p>
            <a:pPr lvl="1"/>
            <a:r>
              <a:rPr lang="en-US" dirty="0"/>
              <a:t>Lower minimum seizure of cash from $1,500 to $500		Page 	3</a:t>
            </a:r>
          </a:p>
          <a:p>
            <a:pPr lvl="1"/>
            <a:r>
              <a:rPr lang="en-US" dirty="0"/>
              <a:t>Add minimum seizure of vehicle of $2,500</a:t>
            </a:r>
          </a:p>
          <a:p>
            <a:pPr lvl="1"/>
            <a:r>
              <a:rPr lang="en-US" dirty="0"/>
              <a:t>Allow solicitors to increase minimums in their jurisdictions</a:t>
            </a:r>
          </a:p>
          <a:p>
            <a:pPr lvl="1"/>
            <a:endParaRPr lang="en-US" dirty="0"/>
          </a:p>
        </p:txBody>
      </p:sp>
      <p:sp>
        <p:nvSpPr>
          <p:cNvPr id="4" name="Slide Number Placeholder 3">
            <a:extLst>
              <a:ext uri="{FF2B5EF4-FFF2-40B4-BE49-F238E27FC236}">
                <a16:creationId xmlns:a16="http://schemas.microsoft.com/office/drawing/2014/main" id="{3A607596-3AF9-4B9A-8FD0-AD17C8E0C47C}"/>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285667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4AE5A-1DA3-460A-B86D-987FEBEC44B4}"/>
              </a:ext>
            </a:extLst>
          </p:cNvPr>
          <p:cNvSpPr>
            <a:spLocks noGrp="1"/>
          </p:cNvSpPr>
          <p:nvPr>
            <p:ph type="title"/>
          </p:nvPr>
        </p:nvSpPr>
        <p:spPr/>
        <p:txBody>
          <a:bodyPr>
            <a:normAutofit/>
          </a:bodyPr>
          <a:lstStyle/>
          <a:p>
            <a:r>
              <a:rPr lang="en-US" dirty="0"/>
              <a:t>2020 amendment</a:t>
            </a:r>
            <a:br>
              <a:rPr lang="en-US" dirty="0"/>
            </a:br>
            <a:r>
              <a:rPr lang="en-US" sz="1600" dirty="0"/>
              <a:t>strike and insert amendment to H. 3968  </a:t>
            </a:r>
            <a:br>
              <a:rPr lang="en-US" sz="1600" dirty="0"/>
            </a:br>
            <a:r>
              <a:rPr lang="en-US" sz="1600" dirty="0"/>
              <a:t>author submitted to speaker’s office</a:t>
            </a:r>
            <a:endParaRPr lang="en-US" sz="1800" dirty="0"/>
          </a:p>
        </p:txBody>
      </p:sp>
      <p:sp>
        <p:nvSpPr>
          <p:cNvPr id="3" name="Content Placeholder 2">
            <a:extLst>
              <a:ext uri="{FF2B5EF4-FFF2-40B4-BE49-F238E27FC236}">
                <a16:creationId xmlns:a16="http://schemas.microsoft.com/office/drawing/2014/main" id="{5E99D6DC-281F-4DDF-987B-ECD9F920D5A8}"/>
              </a:ext>
            </a:extLst>
          </p:cNvPr>
          <p:cNvSpPr>
            <a:spLocks noGrp="1"/>
          </p:cNvSpPr>
          <p:nvPr>
            <p:ph idx="1"/>
          </p:nvPr>
        </p:nvSpPr>
        <p:spPr/>
        <p:txBody>
          <a:bodyPr>
            <a:normAutofit/>
          </a:bodyPr>
          <a:lstStyle/>
          <a:p>
            <a:r>
              <a:rPr lang="en-US" dirty="0"/>
              <a:t>Disposition of Proceeds						Page 	11</a:t>
            </a:r>
            <a:br>
              <a:rPr lang="en-US" dirty="0"/>
            </a:br>
            <a:endParaRPr lang="en-US" dirty="0"/>
          </a:p>
          <a:p>
            <a:pPr lvl="1"/>
            <a:r>
              <a:rPr lang="en-US" dirty="0"/>
              <a:t>Reimburse costs of seizing agency, solicitor and public defender</a:t>
            </a:r>
            <a:br>
              <a:rPr lang="en-US" dirty="0"/>
            </a:br>
            <a:endParaRPr lang="en-US" dirty="0"/>
          </a:p>
          <a:p>
            <a:pPr lvl="1"/>
            <a:r>
              <a:rPr lang="en-US" dirty="0"/>
              <a:t>Disburse remaining funds to Law Enforcement Training Council for </a:t>
            </a:r>
            <a:r>
              <a:rPr lang="en-US" i="1" dirty="0"/>
              <a:t>statewide</a:t>
            </a:r>
            <a:br>
              <a:rPr lang="en-US" i="1" dirty="0"/>
            </a:br>
            <a:r>
              <a:rPr lang="en-US" i="1" dirty="0"/>
              <a:t>grants</a:t>
            </a:r>
            <a:r>
              <a:rPr lang="en-US" dirty="0"/>
              <a:t> to law enforcement agencies based on needs for equipment. </a:t>
            </a:r>
            <a:br>
              <a:rPr lang="en-US" dirty="0"/>
            </a:br>
            <a:r>
              <a:rPr lang="en-US" dirty="0"/>
              <a:t/>
            </a:r>
            <a:br>
              <a:rPr lang="en-US" dirty="0"/>
            </a:br>
            <a:endParaRPr lang="en-US" dirty="0"/>
          </a:p>
          <a:p>
            <a:endParaRPr lang="en-US" dirty="0"/>
          </a:p>
          <a:p>
            <a:endParaRPr lang="en-US" dirty="0"/>
          </a:p>
        </p:txBody>
      </p:sp>
      <p:sp>
        <p:nvSpPr>
          <p:cNvPr id="7" name="Slide Number Placeholder 6">
            <a:extLst>
              <a:ext uri="{FF2B5EF4-FFF2-40B4-BE49-F238E27FC236}">
                <a16:creationId xmlns:a16="http://schemas.microsoft.com/office/drawing/2014/main" id="{EE0734F5-C9C8-4108-A7C3-B09C8AC5C166}"/>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55571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6F146-E49D-4DE4-B0A9-BD444FE48FAB}"/>
              </a:ext>
            </a:extLst>
          </p:cNvPr>
          <p:cNvSpPr>
            <a:spLocks noGrp="1"/>
          </p:cNvSpPr>
          <p:nvPr>
            <p:ph type="title"/>
          </p:nvPr>
        </p:nvSpPr>
        <p:spPr/>
        <p:txBody>
          <a:bodyPr>
            <a:normAutofit/>
          </a:bodyPr>
          <a:lstStyle/>
          <a:p>
            <a:r>
              <a:rPr lang="en-US" dirty="0"/>
              <a:t>2020 amendment</a:t>
            </a:r>
            <a:br>
              <a:rPr lang="en-US" dirty="0"/>
            </a:br>
            <a:r>
              <a:rPr lang="en-US" sz="1600" dirty="0"/>
              <a:t>strike and insert amendment to H. 3968  </a:t>
            </a:r>
            <a:br>
              <a:rPr lang="en-US" sz="1600" dirty="0"/>
            </a:br>
            <a:r>
              <a:rPr lang="en-US" sz="1600" dirty="0"/>
              <a:t>author submitted to speaker’s office</a:t>
            </a:r>
          </a:p>
        </p:txBody>
      </p:sp>
      <p:sp>
        <p:nvSpPr>
          <p:cNvPr id="3" name="Content Placeholder 2">
            <a:extLst>
              <a:ext uri="{FF2B5EF4-FFF2-40B4-BE49-F238E27FC236}">
                <a16:creationId xmlns:a16="http://schemas.microsoft.com/office/drawing/2014/main" id="{11E0BBCD-71CF-4CA5-8D26-39E6F2C0DEF9}"/>
              </a:ext>
            </a:extLst>
          </p:cNvPr>
          <p:cNvSpPr>
            <a:spLocks noGrp="1"/>
          </p:cNvSpPr>
          <p:nvPr>
            <p:ph idx="1"/>
          </p:nvPr>
        </p:nvSpPr>
        <p:spPr/>
        <p:txBody>
          <a:bodyPr/>
          <a:lstStyle/>
          <a:p>
            <a:r>
              <a:rPr lang="en-US" dirty="0"/>
              <a:t>Interaction with the federal government:				Page 	12</a:t>
            </a:r>
          </a:p>
          <a:p>
            <a:pPr marL="0" indent="0">
              <a:buNone/>
            </a:pPr>
            <a:endParaRPr lang="en-US" dirty="0"/>
          </a:p>
          <a:p>
            <a:pPr lvl="1"/>
            <a:r>
              <a:rPr lang="en-US" dirty="0"/>
              <a:t>Set minimum seizure amount for federal adoptions of $5,000;</a:t>
            </a:r>
            <a:br>
              <a:rPr lang="en-US" dirty="0"/>
            </a:br>
            <a:endParaRPr lang="en-US" dirty="0"/>
          </a:p>
          <a:p>
            <a:pPr lvl="1"/>
            <a:r>
              <a:rPr lang="en-US" dirty="0"/>
              <a:t>Do </a:t>
            </a:r>
            <a:r>
              <a:rPr lang="en-US" u="sng" dirty="0"/>
              <a:t>not</a:t>
            </a:r>
            <a:r>
              <a:rPr lang="en-US" dirty="0"/>
              <a:t> set a minimum seizure amount for participation in state/federal</a:t>
            </a:r>
            <a:br>
              <a:rPr lang="en-US" dirty="0"/>
            </a:br>
            <a:r>
              <a:rPr lang="en-US" dirty="0"/>
              <a:t>joint task forces; and</a:t>
            </a:r>
            <a:br>
              <a:rPr lang="en-US" dirty="0"/>
            </a:br>
            <a:endParaRPr lang="en-US" dirty="0"/>
          </a:p>
          <a:p>
            <a:pPr lvl="1"/>
            <a:r>
              <a:rPr lang="en-US" dirty="0"/>
              <a:t>Do </a:t>
            </a:r>
            <a:r>
              <a:rPr lang="en-US" u="sng" dirty="0"/>
              <a:t>not</a:t>
            </a:r>
            <a:r>
              <a:rPr lang="en-US" dirty="0"/>
              <a:t> regulate local agency’s receipt of federal government’s distribution</a:t>
            </a:r>
            <a:br>
              <a:rPr lang="en-US" dirty="0"/>
            </a:br>
            <a:r>
              <a:rPr lang="en-US" dirty="0"/>
              <a:t>of forfeiture proceeds.</a:t>
            </a:r>
          </a:p>
          <a:p>
            <a:endParaRPr lang="en-US" dirty="0"/>
          </a:p>
        </p:txBody>
      </p:sp>
      <p:sp>
        <p:nvSpPr>
          <p:cNvPr id="4" name="Slide Number Placeholder 3">
            <a:extLst>
              <a:ext uri="{FF2B5EF4-FFF2-40B4-BE49-F238E27FC236}">
                <a16:creationId xmlns:a16="http://schemas.microsoft.com/office/drawing/2014/main" id="{5D97ECDC-9A19-45AE-B009-F3041DCBDDE9}"/>
              </a:ext>
            </a:extLst>
          </p:cNvPr>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217430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F977F-EF76-4BBB-81CE-CDDD9F4A1D63}"/>
              </a:ext>
            </a:extLst>
          </p:cNvPr>
          <p:cNvSpPr>
            <a:spLocks noGrp="1"/>
          </p:cNvSpPr>
          <p:nvPr>
            <p:ph type="title"/>
          </p:nvPr>
        </p:nvSpPr>
        <p:spPr/>
        <p:txBody>
          <a:bodyPr/>
          <a:lstStyle/>
          <a:p>
            <a:r>
              <a:rPr lang="en-US" dirty="0"/>
              <a:t>Five open issues for this subcommittee </a:t>
            </a:r>
          </a:p>
        </p:txBody>
      </p:sp>
      <p:sp>
        <p:nvSpPr>
          <p:cNvPr id="3" name="Content Placeholder 2">
            <a:extLst>
              <a:ext uri="{FF2B5EF4-FFF2-40B4-BE49-F238E27FC236}">
                <a16:creationId xmlns:a16="http://schemas.microsoft.com/office/drawing/2014/main" id="{005A9B67-869E-447E-83ED-57DA33072863}"/>
              </a:ext>
            </a:extLst>
          </p:cNvPr>
          <p:cNvSpPr>
            <a:spLocks noGrp="1"/>
          </p:cNvSpPr>
          <p:nvPr>
            <p:ph idx="1"/>
          </p:nvPr>
        </p:nvSpPr>
        <p:spPr/>
        <p:txBody>
          <a:bodyPr>
            <a:normAutofit fontScale="92500" lnSpcReduction="20000"/>
          </a:bodyPr>
          <a:lstStyle/>
          <a:p>
            <a:r>
              <a:rPr lang="en-US" dirty="0"/>
              <a:t>Reporting bill							Bill	H 3307</a:t>
            </a:r>
          </a:p>
          <a:p>
            <a:r>
              <a:rPr lang="en-US" dirty="0"/>
              <a:t>Text of 2020 Strike and Insert Amendment to H 3968 		Pages	1-12</a:t>
            </a:r>
          </a:p>
          <a:p>
            <a:r>
              <a:rPr lang="en-US" dirty="0"/>
              <a:t>Minimum seizures:							3</a:t>
            </a:r>
          </a:p>
          <a:p>
            <a:pPr lvl="1"/>
            <a:r>
              <a:rPr lang="en-US" dirty="0"/>
              <a:t>Cash</a:t>
            </a:r>
          </a:p>
          <a:p>
            <a:pPr lvl="1"/>
            <a:r>
              <a:rPr lang="en-US" dirty="0"/>
              <a:t>Vehicles</a:t>
            </a:r>
          </a:p>
          <a:p>
            <a:r>
              <a:rPr lang="en-US" dirty="0"/>
              <a:t>Distribution of forfeiture proceeds						11</a:t>
            </a:r>
          </a:p>
          <a:p>
            <a:r>
              <a:rPr lang="en-US" dirty="0"/>
              <a:t>Interaction with the federal government:					12</a:t>
            </a:r>
          </a:p>
          <a:p>
            <a:pPr lvl="1"/>
            <a:r>
              <a:rPr lang="en-US" dirty="0"/>
              <a:t>Adoptions</a:t>
            </a:r>
          </a:p>
          <a:p>
            <a:pPr lvl="1"/>
            <a:r>
              <a:rPr lang="en-US" dirty="0"/>
              <a:t>Joint taskforces </a:t>
            </a:r>
          </a:p>
        </p:txBody>
      </p:sp>
      <p:sp>
        <p:nvSpPr>
          <p:cNvPr id="4" name="Slide Number Placeholder 3">
            <a:extLst>
              <a:ext uri="{FF2B5EF4-FFF2-40B4-BE49-F238E27FC236}">
                <a16:creationId xmlns:a16="http://schemas.microsoft.com/office/drawing/2014/main" id="{E2E32C32-AB31-4BBE-B347-73D3064B2CC2}"/>
              </a:ext>
            </a:extLst>
          </p:cNvPr>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348905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731" y="838200"/>
            <a:ext cx="8760069" cy="914400"/>
          </a:xfrm>
        </p:spPr>
        <p:txBody>
          <a:bodyPr>
            <a:normAutofit/>
          </a:bodyPr>
          <a:lstStyle/>
          <a:p>
            <a:r>
              <a:rPr lang="en-US" dirty="0"/>
              <a:t>Agenda</a:t>
            </a:r>
          </a:p>
        </p:txBody>
      </p:sp>
      <p:sp>
        <p:nvSpPr>
          <p:cNvPr id="3" name="Content Placeholder 2"/>
          <p:cNvSpPr>
            <a:spLocks noGrp="1"/>
          </p:cNvSpPr>
          <p:nvPr>
            <p:ph idx="1"/>
          </p:nvPr>
        </p:nvSpPr>
        <p:spPr>
          <a:xfrm>
            <a:off x="1981200" y="1828800"/>
            <a:ext cx="8229600" cy="3909270"/>
          </a:xfrm>
        </p:spPr>
        <p:txBody>
          <a:bodyPr>
            <a:noAutofit/>
          </a:bodyPr>
          <a:lstStyle/>
          <a:p>
            <a:r>
              <a:rPr lang="en-US" sz="1400" dirty="0"/>
              <a:t>Disclosure					Slides 	3</a:t>
            </a:r>
          </a:p>
          <a:p>
            <a:r>
              <a:rPr lang="en-US" sz="1400" dirty="0"/>
              <a:t>Greenville News						4</a:t>
            </a:r>
          </a:p>
          <a:p>
            <a:r>
              <a:rPr lang="en-US" sz="1400" dirty="0"/>
              <a:t>Legislative History						5 and 6 </a:t>
            </a:r>
          </a:p>
          <a:p>
            <a:r>
              <a:rPr lang="en-US" sz="1400" dirty="0"/>
              <a:t>Definitions</a:t>
            </a:r>
          </a:p>
          <a:p>
            <a:pPr lvl="1"/>
            <a:r>
              <a:rPr lang="en-US" sz="1200" dirty="0"/>
              <a:t>Seizure vs. Forfeiture					7</a:t>
            </a:r>
          </a:p>
          <a:p>
            <a:pPr lvl="1"/>
            <a:r>
              <a:rPr lang="en-US" sz="1200" dirty="0"/>
              <a:t>Civil Forfeiture vs. Criminal Forfeiture				8</a:t>
            </a:r>
            <a:endParaRPr lang="en-US" sz="1400" dirty="0"/>
          </a:p>
          <a:p>
            <a:r>
              <a:rPr lang="en-US" sz="1400" dirty="0"/>
              <a:t>Big Picture						9</a:t>
            </a:r>
          </a:p>
          <a:p>
            <a:r>
              <a:rPr lang="en-US" sz="1400" dirty="0"/>
              <a:t>2019 Study Committee Report					10 and 11</a:t>
            </a:r>
          </a:p>
          <a:p>
            <a:r>
              <a:rPr lang="en-US" sz="1400" dirty="0"/>
              <a:t>2020 Strike-and-Insert Amendment to H. 3968 				12-15</a:t>
            </a:r>
          </a:p>
          <a:p>
            <a:r>
              <a:rPr lang="en-US" sz="1400" dirty="0"/>
              <a:t>Five Open Issues for Subcommittee				16						 </a:t>
            </a:r>
          </a:p>
        </p:txBody>
      </p:sp>
      <p:sp>
        <p:nvSpPr>
          <p:cNvPr id="5" name="Slide Number Placeholder 4"/>
          <p:cNvSpPr>
            <a:spLocks noGrp="1"/>
          </p:cNvSpPr>
          <p:nvPr>
            <p:ph type="sldNum" sz="quarter" idx="12"/>
          </p:nvPr>
        </p:nvSpPr>
        <p:spPr/>
        <p:txBody>
          <a:bodyPr/>
          <a:lstStyle/>
          <a:p>
            <a:fld id="{93E1D9E0-7B8E-4AA7-9B51-1402EEC04674}" type="slidenum">
              <a:rPr lang="en-US" smtClean="0"/>
              <a:t>2</a:t>
            </a:fld>
            <a:endParaRPr lang="en-US" dirty="0"/>
          </a:p>
        </p:txBody>
      </p:sp>
    </p:spTree>
    <p:extLst>
      <p:ext uri="{BB962C8B-B14F-4D97-AF65-F5344CB8AC3E}">
        <p14:creationId xmlns:p14="http://schemas.microsoft.com/office/powerpoint/2010/main" val="15489379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9A500-EB70-4D56-9709-282CB9764D53}"/>
              </a:ext>
            </a:extLst>
          </p:cNvPr>
          <p:cNvSpPr>
            <a:spLocks noGrp="1"/>
          </p:cNvSpPr>
          <p:nvPr>
            <p:ph type="title"/>
          </p:nvPr>
        </p:nvSpPr>
        <p:spPr/>
        <p:txBody>
          <a:bodyPr/>
          <a:lstStyle/>
          <a:p>
            <a:r>
              <a:rPr lang="en-US" dirty="0"/>
              <a:t>Disclosure</a:t>
            </a:r>
          </a:p>
        </p:txBody>
      </p:sp>
      <p:sp>
        <p:nvSpPr>
          <p:cNvPr id="3" name="Content Placeholder 2">
            <a:extLst>
              <a:ext uri="{FF2B5EF4-FFF2-40B4-BE49-F238E27FC236}">
                <a16:creationId xmlns:a16="http://schemas.microsoft.com/office/drawing/2014/main" id="{6E29B1E4-8729-4135-97F0-A3E967773ACC}"/>
              </a:ext>
            </a:extLst>
          </p:cNvPr>
          <p:cNvSpPr>
            <a:spLocks noGrp="1"/>
          </p:cNvSpPr>
          <p:nvPr>
            <p:ph idx="1"/>
          </p:nvPr>
        </p:nvSpPr>
        <p:spPr/>
        <p:txBody>
          <a:bodyPr/>
          <a:lstStyle/>
          <a:p>
            <a:r>
              <a:rPr lang="en-US" dirty="0"/>
              <a:t>Subcommittee invited me to present.</a:t>
            </a:r>
          </a:p>
          <a:p>
            <a:r>
              <a:rPr lang="en-US" dirty="0"/>
              <a:t>Presentation is informational.</a:t>
            </a:r>
          </a:p>
          <a:p>
            <a:r>
              <a:rPr lang="en-US" dirty="0"/>
              <a:t>Presentation does </a:t>
            </a:r>
            <a:r>
              <a:rPr lang="en-US" u="sng" dirty="0"/>
              <a:t>not</a:t>
            </a:r>
            <a:r>
              <a:rPr lang="en-US" dirty="0"/>
              <a:t> represent the opinions, positions or requested relief of: </a:t>
            </a:r>
          </a:p>
          <a:p>
            <a:pPr lvl="1"/>
            <a:r>
              <a:rPr lang="en-US" dirty="0"/>
              <a:t>Institute for Justice;</a:t>
            </a:r>
          </a:p>
          <a:p>
            <a:pPr lvl="1"/>
            <a:r>
              <a:rPr lang="en-US" dirty="0"/>
              <a:t>Hyman Law Group, P.A.; </a:t>
            </a:r>
          </a:p>
          <a:p>
            <a:pPr lvl="1"/>
            <a:r>
              <a:rPr lang="en-US" dirty="0"/>
              <a:t>Mr. Travis Green; or </a:t>
            </a:r>
          </a:p>
          <a:p>
            <a:pPr lvl="1"/>
            <a:r>
              <a:rPr lang="en-US" dirty="0"/>
              <a:t>Property in case 2017-CP-26-07411 before the Supreme Court of South Carolina.</a:t>
            </a:r>
          </a:p>
          <a:p>
            <a:pPr lvl="1"/>
            <a:endParaRPr lang="en-US" i="1" dirty="0"/>
          </a:p>
        </p:txBody>
      </p:sp>
      <p:sp>
        <p:nvSpPr>
          <p:cNvPr id="4" name="Slide Number Placeholder 3">
            <a:extLst>
              <a:ext uri="{FF2B5EF4-FFF2-40B4-BE49-F238E27FC236}">
                <a16:creationId xmlns:a16="http://schemas.microsoft.com/office/drawing/2014/main" id="{02436CBF-2D1F-4B83-83BC-DF98F9AE9E2E}"/>
              </a:ext>
            </a:extLst>
          </p:cNvPr>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404149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88606-DD36-4311-82E8-C98BA3E52C28}"/>
              </a:ext>
            </a:extLst>
          </p:cNvPr>
          <p:cNvSpPr>
            <a:spLocks noGrp="1"/>
          </p:cNvSpPr>
          <p:nvPr>
            <p:ph type="title"/>
          </p:nvPr>
        </p:nvSpPr>
        <p:spPr/>
        <p:txBody>
          <a:bodyPr/>
          <a:lstStyle/>
          <a:p>
            <a:r>
              <a:rPr lang="en-US" dirty="0"/>
              <a:t>Greenville News </a:t>
            </a:r>
            <a:br>
              <a:rPr lang="en-US" dirty="0"/>
            </a:br>
            <a:r>
              <a:rPr lang="en-US" sz="1600" dirty="0"/>
              <a:t>6 articles published January 28 – February 6, 2019</a:t>
            </a:r>
            <a:endParaRPr lang="en-US" dirty="0"/>
          </a:p>
        </p:txBody>
      </p:sp>
      <p:sp>
        <p:nvSpPr>
          <p:cNvPr id="3" name="Content Placeholder 2">
            <a:extLst>
              <a:ext uri="{FF2B5EF4-FFF2-40B4-BE49-F238E27FC236}">
                <a16:creationId xmlns:a16="http://schemas.microsoft.com/office/drawing/2014/main" id="{5B4EE944-C4A3-41F0-BC68-4F079E6557CD}"/>
              </a:ext>
            </a:extLst>
          </p:cNvPr>
          <p:cNvSpPr>
            <a:spLocks noGrp="1"/>
          </p:cNvSpPr>
          <p:nvPr>
            <p:ph idx="1"/>
          </p:nvPr>
        </p:nvSpPr>
        <p:spPr/>
        <p:txBody>
          <a:bodyPr>
            <a:normAutofit fontScale="92500" lnSpcReduction="10000"/>
          </a:bodyPr>
          <a:lstStyle/>
          <a:p>
            <a:r>
              <a:rPr lang="en-US" dirty="0"/>
              <a:t>Study of every documented forfeiture between 2014 and 2016:  </a:t>
            </a:r>
          </a:p>
          <a:p>
            <a:pPr marL="0" indent="0">
              <a:buNone/>
            </a:pPr>
            <a:endParaRPr lang="en-US" dirty="0"/>
          </a:p>
          <a:p>
            <a:pPr lvl="1"/>
            <a:r>
              <a:rPr lang="en-US" dirty="0"/>
              <a:t>Seizures exceeded $17 million over three years; </a:t>
            </a:r>
          </a:p>
          <a:p>
            <a:pPr lvl="1"/>
            <a:r>
              <a:rPr lang="en-US" dirty="0"/>
              <a:t>3,200 cases affecting over 4,000 people;</a:t>
            </a:r>
          </a:p>
          <a:p>
            <a:pPr lvl="1"/>
            <a:r>
              <a:rPr lang="en-US" dirty="0"/>
              <a:t>Black men constituted 65% of individuals from whom property was seized; </a:t>
            </a:r>
          </a:p>
          <a:p>
            <a:pPr lvl="1"/>
            <a:r>
              <a:rPr lang="en-US" dirty="0"/>
              <a:t>Nearly 20% of people were not charged with a related crime;</a:t>
            </a:r>
          </a:p>
          <a:p>
            <a:pPr lvl="1"/>
            <a:r>
              <a:rPr lang="en-US" dirty="0"/>
              <a:t>Another 20% of people were charged with a crime, but not convicted; </a:t>
            </a:r>
          </a:p>
          <a:p>
            <a:pPr lvl="1"/>
            <a:r>
              <a:rPr lang="en-US" dirty="0"/>
              <a:t>Time between police seizure and solicitor filing forfeiture action was 304 days; and</a:t>
            </a:r>
          </a:p>
          <a:p>
            <a:pPr lvl="1"/>
            <a:r>
              <a:rPr lang="en-US" dirty="0"/>
              <a:t>More than 55 percent of cash seizures were for amounts less than $1,000.</a:t>
            </a:r>
          </a:p>
          <a:p>
            <a:endParaRPr lang="en-US" dirty="0"/>
          </a:p>
        </p:txBody>
      </p:sp>
      <p:sp>
        <p:nvSpPr>
          <p:cNvPr id="4" name="Slide Number Placeholder 3">
            <a:extLst>
              <a:ext uri="{FF2B5EF4-FFF2-40B4-BE49-F238E27FC236}">
                <a16:creationId xmlns:a16="http://schemas.microsoft.com/office/drawing/2014/main" id="{AE133F3E-9F27-4DEF-B390-E6DF02B2AA75}"/>
              </a:ext>
            </a:extLst>
          </p:cNvPr>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346931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36E78-7C57-4BE3-90B1-698EC4CEA8DC}"/>
              </a:ext>
            </a:extLst>
          </p:cNvPr>
          <p:cNvSpPr>
            <a:spLocks noGrp="1"/>
          </p:cNvSpPr>
          <p:nvPr>
            <p:ph type="title"/>
          </p:nvPr>
        </p:nvSpPr>
        <p:spPr/>
        <p:txBody>
          <a:bodyPr/>
          <a:lstStyle/>
          <a:p>
            <a:r>
              <a:rPr lang="en-US" dirty="0"/>
              <a:t>Legislation</a:t>
            </a:r>
          </a:p>
        </p:txBody>
      </p:sp>
      <p:sp>
        <p:nvSpPr>
          <p:cNvPr id="3" name="Content Placeholder 2">
            <a:extLst>
              <a:ext uri="{FF2B5EF4-FFF2-40B4-BE49-F238E27FC236}">
                <a16:creationId xmlns:a16="http://schemas.microsoft.com/office/drawing/2014/main" id="{4854A1F6-8770-4A0C-BD9E-EEA8ECD1F95A}"/>
              </a:ext>
            </a:extLst>
          </p:cNvPr>
          <p:cNvSpPr>
            <a:spLocks noGrp="1"/>
          </p:cNvSpPr>
          <p:nvPr>
            <p:ph idx="1"/>
          </p:nvPr>
        </p:nvSpPr>
        <p:spPr/>
        <p:txBody>
          <a:bodyPr>
            <a:normAutofit lnSpcReduction="10000"/>
          </a:bodyPr>
          <a:lstStyle/>
          <a:p>
            <a:r>
              <a:rPr lang="en-US" dirty="0"/>
              <a:t>H 3307	Reporting</a:t>
            </a:r>
            <a:br>
              <a:rPr lang="en-US" dirty="0"/>
            </a:br>
            <a:r>
              <a:rPr lang="en-US" dirty="0"/>
              <a:t>		Sponsored by 28 members</a:t>
            </a:r>
            <a:br>
              <a:rPr lang="en-US" dirty="0"/>
            </a:br>
            <a:r>
              <a:rPr lang="en-US" dirty="0"/>
              <a:t> 		Introduced January 8, 2019</a:t>
            </a:r>
            <a:br>
              <a:rPr lang="en-US" dirty="0"/>
            </a:br>
            <a:r>
              <a:rPr lang="en-US" dirty="0"/>
              <a:t>		Passed House 86-17 on April 4, 2019</a:t>
            </a:r>
          </a:p>
          <a:p>
            <a:pPr marL="0" indent="0">
              <a:buNone/>
            </a:pPr>
            <a:endParaRPr lang="en-US" dirty="0"/>
          </a:p>
          <a:p>
            <a:r>
              <a:rPr lang="en-US" dirty="0"/>
              <a:t>H 3968 	Asset Forfeiture and Private Property Protection Act</a:t>
            </a:r>
            <a:br>
              <a:rPr lang="en-US" dirty="0"/>
            </a:br>
            <a:r>
              <a:rPr lang="en-US" dirty="0"/>
              <a:t> 		Sponsored by about 100 members</a:t>
            </a:r>
            <a:br>
              <a:rPr lang="en-US" dirty="0"/>
            </a:br>
            <a:r>
              <a:rPr lang="en-US" dirty="0"/>
              <a:t> 		Introduced February 13, 2019</a:t>
            </a:r>
            <a:br>
              <a:rPr lang="en-US" dirty="0"/>
            </a:br>
            <a:r>
              <a:rPr lang="en-US" dirty="0"/>
              <a:t>		</a:t>
            </a:r>
          </a:p>
        </p:txBody>
      </p:sp>
      <p:sp>
        <p:nvSpPr>
          <p:cNvPr id="4" name="Slide Number Placeholder 3">
            <a:extLst>
              <a:ext uri="{FF2B5EF4-FFF2-40B4-BE49-F238E27FC236}">
                <a16:creationId xmlns:a16="http://schemas.microsoft.com/office/drawing/2014/main" id="{01F97D07-8E13-433B-BE40-5AE2CE7E1444}"/>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166903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8D922-E9A1-4721-AFAC-C36EB6CAFF25}"/>
              </a:ext>
            </a:extLst>
          </p:cNvPr>
          <p:cNvSpPr>
            <a:spLocks noGrp="1"/>
          </p:cNvSpPr>
          <p:nvPr>
            <p:ph type="title"/>
          </p:nvPr>
        </p:nvSpPr>
        <p:spPr/>
        <p:txBody>
          <a:bodyPr/>
          <a:lstStyle/>
          <a:p>
            <a:r>
              <a:rPr lang="en-US" dirty="0"/>
              <a:t>2019 Study Committee</a:t>
            </a:r>
            <a:br>
              <a:rPr lang="en-US" dirty="0"/>
            </a:br>
            <a:endParaRPr lang="en-US" sz="1800" dirty="0"/>
          </a:p>
        </p:txBody>
      </p:sp>
      <p:sp>
        <p:nvSpPr>
          <p:cNvPr id="3" name="Content Placeholder 2">
            <a:extLst>
              <a:ext uri="{FF2B5EF4-FFF2-40B4-BE49-F238E27FC236}">
                <a16:creationId xmlns:a16="http://schemas.microsoft.com/office/drawing/2014/main" id="{6D048BD9-985A-4D8F-9426-5F701371BD01}"/>
              </a:ext>
            </a:extLst>
          </p:cNvPr>
          <p:cNvSpPr>
            <a:spLocks noGrp="1"/>
          </p:cNvSpPr>
          <p:nvPr>
            <p:ph idx="1"/>
          </p:nvPr>
        </p:nvSpPr>
        <p:spPr/>
        <p:txBody>
          <a:bodyPr>
            <a:normAutofit fontScale="92500" lnSpcReduction="20000"/>
          </a:bodyPr>
          <a:lstStyle/>
          <a:p>
            <a:r>
              <a:rPr lang="en-US" dirty="0"/>
              <a:t>April 16, 2019:      Speaker asked the House to form a study committee.</a:t>
            </a:r>
            <a:br>
              <a:rPr lang="en-US" dirty="0"/>
            </a:br>
            <a:endParaRPr lang="en-US" dirty="0"/>
          </a:p>
          <a:p>
            <a:r>
              <a:rPr lang="en-US" dirty="0"/>
              <a:t>“Once we got into it, we realized that we needed some conformity of this proposed statute to South Carolina law.  This is an issue that we realized needed input from actual practitioners and people that apply this law.” Study committee chairman Representative Gary Clary.</a:t>
            </a:r>
            <a:br>
              <a:rPr lang="en-US" dirty="0"/>
            </a:br>
            <a:endParaRPr lang="en-US" dirty="0"/>
          </a:p>
          <a:p>
            <a:r>
              <a:rPr lang="en-US" dirty="0"/>
              <a:t>June 27, 2019: 	   Committee met.</a:t>
            </a:r>
            <a:br>
              <a:rPr lang="en-US" dirty="0"/>
            </a:br>
            <a:endParaRPr lang="en-US" dirty="0"/>
          </a:p>
          <a:p>
            <a:r>
              <a:rPr lang="en-US" dirty="0"/>
              <a:t>Oct. 14, 2019: 	    Chairman issued report. </a:t>
            </a:r>
            <a:br>
              <a:rPr lang="en-US" dirty="0"/>
            </a:br>
            <a:endParaRPr lang="en-US" dirty="0"/>
          </a:p>
          <a:p>
            <a:endParaRPr lang="en-US" dirty="0"/>
          </a:p>
        </p:txBody>
      </p:sp>
      <p:sp>
        <p:nvSpPr>
          <p:cNvPr id="4" name="Slide Number Placeholder 3">
            <a:extLst>
              <a:ext uri="{FF2B5EF4-FFF2-40B4-BE49-F238E27FC236}">
                <a16:creationId xmlns:a16="http://schemas.microsoft.com/office/drawing/2014/main" id="{767F04CD-A58A-4A59-B52B-29D35D7BE537}"/>
              </a:ext>
            </a:extLst>
          </p:cNvPr>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1890326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Definition #1</a:t>
            </a:r>
          </a:p>
        </p:txBody>
      </p:sp>
      <p:sp>
        <p:nvSpPr>
          <p:cNvPr id="3" name="Text Placeholder 2"/>
          <p:cNvSpPr>
            <a:spLocks noGrp="1"/>
          </p:cNvSpPr>
          <p:nvPr>
            <p:ph type="body" idx="1"/>
          </p:nvPr>
        </p:nvSpPr>
        <p:spPr/>
        <p:txBody>
          <a:bodyPr>
            <a:normAutofit fontScale="70000" lnSpcReduction="20000"/>
          </a:bodyPr>
          <a:lstStyle/>
          <a:p>
            <a:endParaRPr lang="en-US" dirty="0"/>
          </a:p>
          <a:p>
            <a:pPr algn="ctr"/>
            <a:r>
              <a:rPr lang="en-US" sz="4400" dirty="0"/>
              <a:t>Seizure</a:t>
            </a:r>
          </a:p>
        </p:txBody>
      </p:sp>
      <p:sp>
        <p:nvSpPr>
          <p:cNvPr id="4" name="Content Placeholder 3"/>
          <p:cNvSpPr>
            <a:spLocks noGrp="1"/>
          </p:cNvSpPr>
          <p:nvPr>
            <p:ph sz="half" idx="2"/>
          </p:nvPr>
        </p:nvSpPr>
        <p:spPr/>
        <p:style>
          <a:lnRef idx="2">
            <a:schemeClr val="dk1"/>
          </a:lnRef>
          <a:fillRef idx="1">
            <a:schemeClr val="lt1"/>
          </a:fillRef>
          <a:effectRef idx="0">
            <a:schemeClr val="dk1"/>
          </a:effectRef>
          <a:fontRef idx="minor">
            <a:schemeClr val="dk1"/>
          </a:fontRef>
        </p:style>
        <p:txBody>
          <a:bodyPr>
            <a:normAutofit/>
          </a:bodyPr>
          <a:lstStyle/>
          <a:p>
            <a:r>
              <a:rPr lang="en-US" dirty="0"/>
              <a:t>Police do seizures</a:t>
            </a:r>
          </a:p>
          <a:p>
            <a:r>
              <a:rPr lang="en-US" dirty="0"/>
              <a:t>Take possession</a:t>
            </a:r>
          </a:p>
          <a:p>
            <a:r>
              <a:rPr lang="en-US" dirty="0"/>
              <a:t>On streets</a:t>
            </a:r>
          </a:p>
          <a:p>
            <a:r>
              <a:rPr lang="en-US" dirty="0"/>
              <a:t>Standard of proof</a:t>
            </a:r>
          </a:p>
          <a:p>
            <a:pPr lvl="1"/>
            <a:r>
              <a:rPr lang="en-US" dirty="0"/>
              <a:t>Probable cause</a:t>
            </a:r>
          </a:p>
        </p:txBody>
      </p:sp>
      <p:sp>
        <p:nvSpPr>
          <p:cNvPr id="5" name="Text Placeholder 4"/>
          <p:cNvSpPr>
            <a:spLocks noGrp="1"/>
          </p:cNvSpPr>
          <p:nvPr>
            <p:ph type="body" sz="quarter" idx="3"/>
          </p:nvPr>
        </p:nvSpPr>
        <p:spPr/>
        <p:txBody>
          <a:bodyPr>
            <a:normAutofit fontScale="70000" lnSpcReduction="20000"/>
          </a:bodyPr>
          <a:lstStyle/>
          <a:p>
            <a:pPr algn="ctr"/>
            <a:r>
              <a:rPr lang="en-US" sz="4000" dirty="0"/>
              <a:t>Forfeiture</a:t>
            </a:r>
          </a:p>
        </p:txBody>
      </p:sp>
      <p:sp>
        <p:nvSpPr>
          <p:cNvPr id="6" name="Content Placeholder 5"/>
          <p:cNvSpPr>
            <a:spLocks noGrp="1"/>
          </p:cNvSpPr>
          <p:nvPr>
            <p:ph sz="quarter" idx="4"/>
          </p:nvPr>
        </p:nvSpPr>
        <p:spPr/>
        <p:style>
          <a:lnRef idx="2">
            <a:schemeClr val="dk1"/>
          </a:lnRef>
          <a:fillRef idx="1">
            <a:schemeClr val="lt1"/>
          </a:fillRef>
          <a:effectRef idx="0">
            <a:schemeClr val="dk1"/>
          </a:effectRef>
          <a:fontRef idx="minor">
            <a:schemeClr val="dk1"/>
          </a:fontRef>
        </p:style>
        <p:txBody>
          <a:bodyPr>
            <a:normAutofit/>
          </a:bodyPr>
          <a:lstStyle/>
          <a:p>
            <a:r>
              <a:rPr lang="en-US" dirty="0"/>
              <a:t>Solicitors do forfeitures</a:t>
            </a:r>
          </a:p>
          <a:p>
            <a:r>
              <a:rPr lang="en-US" dirty="0"/>
              <a:t>Transfer title</a:t>
            </a:r>
          </a:p>
          <a:p>
            <a:r>
              <a:rPr lang="en-US" dirty="0"/>
              <a:t>In court rooms and offices</a:t>
            </a:r>
          </a:p>
          <a:p>
            <a:r>
              <a:rPr lang="en-US" dirty="0"/>
              <a:t>Standard of proof</a:t>
            </a:r>
          </a:p>
          <a:p>
            <a:pPr lvl="1"/>
            <a:r>
              <a:rPr lang="en-US" sz="1500" dirty="0"/>
              <a:t>Preponderance of the evidence (51%)</a:t>
            </a:r>
          </a:p>
        </p:txBody>
      </p:sp>
      <p:sp>
        <p:nvSpPr>
          <p:cNvPr id="7" name="Slide Number Placeholder 6"/>
          <p:cNvSpPr>
            <a:spLocks noGrp="1"/>
          </p:cNvSpPr>
          <p:nvPr>
            <p:ph type="sldNum" sz="quarter" idx="12"/>
          </p:nvPr>
        </p:nvSpPr>
        <p:spPr/>
        <p:txBody>
          <a:bodyPr/>
          <a:lstStyle/>
          <a:p>
            <a:fld id="{93E1D9E0-7B8E-4AA7-9B51-1402EEC04674}" type="slidenum">
              <a:rPr lang="en-US" smtClean="0"/>
              <a:t>7</a:t>
            </a:fld>
            <a:endParaRPr lang="en-US" dirty="0"/>
          </a:p>
        </p:txBody>
      </p:sp>
    </p:spTree>
    <p:extLst>
      <p:ext uri="{BB962C8B-B14F-4D97-AF65-F5344CB8AC3E}">
        <p14:creationId xmlns:p14="http://schemas.microsoft.com/office/powerpoint/2010/main" val="228449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0" end="0"/>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6">
                                            <p:txEl>
                                              <p:pRg st="1" end="1"/>
                                            </p:txEl>
                                          </p:spTgt>
                                        </p:tgtEl>
                                        <p:attrNameLst>
                                          <p:attrName>style.visibility</p:attrName>
                                        </p:attrNameLst>
                                      </p:cBhvr>
                                      <p:to>
                                        <p:strVal val="visible"/>
                                      </p:to>
                                    </p:set>
                                    <p:anim calcmode="lin" valueType="num">
                                      <p:cBhvr additive="base">
                                        <p:cTn id="3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1" end="1"/>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 calcmode="lin" valueType="num">
                                      <p:cBhvr additive="base">
                                        <p:cTn id="3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2" end="2"/>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6">
                                            <p:txEl>
                                              <p:pRg st="3" end="3"/>
                                            </p:txEl>
                                          </p:spTgt>
                                        </p:tgtEl>
                                        <p:attrNameLst>
                                          <p:attrName>style.visibility</p:attrName>
                                        </p:attrNameLst>
                                      </p:cBhvr>
                                      <p:to>
                                        <p:strVal val="visible"/>
                                      </p:to>
                                    </p:set>
                                    <p:anim calcmode="lin" valueType="num">
                                      <p:cBhvr additive="base">
                                        <p:cTn id="4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3" end="3"/>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6">
                                            <p:txEl>
                                              <p:pRg st="4" end="4"/>
                                            </p:txEl>
                                          </p:spTgt>
                                        </p:tgtEl>
                                        <p:attrNameLst>
                                          <p:attrName>style.visibility</p:attrName>
                                        </p:attrNameLst>
                                      </p:cBhvr>
                                      <p:to>
                                        <p:strVal val="visible"/>
                                      </p:to>
                                    </p:set>
                                    <p:anim calcmode="lin" valueType="num">
                                      <p:cBhvr additive="base">
                                        <p:cTn id="4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74852-E7F4-4EDC-826D-237CC505466B}"/>
              </a:ext>
            </a:extLst>
          </p:cNvPr>
          <p:cNvSpPr>
            <a:spLocks noGrp="1"/>
          </p:cNvSpPr>
          <p:nvPr>
            <p:ph type="title"/>
          </p:nvPr>
        </p:nvSpPr>
        <p:spPr/>
        <p:txBody>
          <a:bodyPr/>
          <a:lstStyle/>
          <a:p>
            <a:r>
              <a:rPr lang="en-US" dirty="0"/>
              <a:t>Definition #2</a:t>
            </a:r>
          </a:p>
        </p:txBody>
      </p:sp>
      <p:sp>
        <p:nvSpPr>
          <p:cNvPr id="3" name="Text Placeholder 2">
            <a:extLst>
              <a:ext uri="{FF2B5EF4-FFF2-40B4-BE49-F238E27FC236}">
                <a16:creationId xmlns:a16="http://schemas.microsoft.com/office/drawing/2014/main" id="{4FFB5315-A4CF-4DD3-B5B8-A9DD4DEC97DC}"/>
              </a:ext>
            </a:extLst>
          </p:cNvPr>
          <p:cNvSpPr>
            <a:spLocks noGrp="1"/>
          </p:cNvSpPr>
          <p:nvPr>
            <p:ph type="body" idx="1"/>
          </p:nvPr>
        </p:nvSpPr>
        <p:spPr/>
        <p:txBody>
          <a:bodyPr/>
          <a:lstStyle/>
          <a:p>
            <a:pPr algn="ctr">
              <a:lnSpc>
                <a:spcPct val="80000"/>
              </a:lnSpc>
            </a:pPr>
            <a:r>
              <a:rPr lang="en-US" sz="3100" dirty="0"/>
              <a:t>Civil Forfeiture </a:t>
            </a:r>
          </a:p>
        </p:txBody>
      </p:sp>
      <p:sp>
        <p:nvSpPr>
          <p:cNvPr id="4" name="Content Placeholder 3">
            <a:extLst>
              <a:ext uri="{FF2B5EF4-FFF2-40B4-BE49-F238E27FC236}">
                <a16:creationId xmlns:a16="http://schemas.microsoft.com/office/drawing/2014/main" id="{91045695-4DB4-451B-A7A6-D622B6087BDB}"/>
              </a:ext>
            </a:extLst>
          </p:cNvPr>
          <p:cNvSpPr>
            <a:spLocks noGrp="1"/>
          </p:cNvSpPr>
          <p:nvPr>
            <p:ph sz="half" idx="2"/>
          </p:nvPr>
        </p:nvSpPr>
        <p:spPr/>
        <p:style>
          <a:lnRef idx="2">
            <a:schemeClr val="dk1"/>
          </a:lnRef>
          <a:fillRef idx="1">
            <a:schemeClr val="lt1"/>
          </a:fillRef>
          <a:effectRef idx="0">
            <a:schemeClr val="dk1"/>
          </a:effectRef>
          <a:fontRef idx="minor">
            <a:schemeClr val="dk1"/>
          </a:fontRef>
        </p:style>
        <p:txBody>
          <a:bodyPr/>
          <a:lstStyle/>
          <a:p>
            <a:r>
              <a:rPr lang="en-US" dirty="0"/>
              <a:t>Two-track process:</a:t>
            </a:r>
          </a:p>
          <a:p>
            <a:pPr lvl="1"/>
            <a:r>
              <a:rPr lang="en-US" dirty="0"/>
              <a:t>Person prosecuted in criminal court;</a:t>
            </a:r>
            <a:br>
              <a:rPr lang="en-US" dirty="0"/>
            </a:br>
            <a:endParaRPr lang="en-US" dirty="0"/>
          </a:p>
          <a:p>
            <a:pPr lvl="1"/>
            <a:r>
              <a:rPr lang="en-US" dirty="0"/>
              <a:t>Title to property litigated in civil court.</a:t>
            </a:r>
          </a:p>
        </p:txBody>
      </p:sp>
      <p:sp>
        <p:nvSpPr>
          <p:cNvPr id="5" name="Text Placeholder 4">
            <a:extLst>
              <a:ext uri="{FF2B5EF4-FFF2-40B4-BE49-F238E27FC236}">
                <a16:creationId xmlns:a16="http://schemas.microsoft.com/office/drawing/2014/main" id="{BCEC71E4-F647-4965-8C50-E9D08BDB06EE}"/>
              </a:ext>
            </a:extLst>
          </p:cNvPr>
          <p:cNvSpPr>
            <a:spLocks noGrp="1"/>
          </p:cNvSpPr>
          <p:nvPr>
            <p:ph type="body" sz="quarter" idx="3"/>
          </p:nvPr>
        </p:nvSpPr>
        <p:spPr/>
        <p:txBody>
          <a:bodyPr/>
          <a:lstStyle/>
          <a:p>
            <a:pPr algn="ctr">
              <a:lnSpc>
                <a:spcPct val="80000"/>
              </a:lnSpc>
            </a:pPr>
            <a:r>
              <a:rPr lang="en-US" sz="3100" dirty="0"/>
              <a:t>Criminal Forfeiture</a:t>
            </a:r>
          </a:p>
        </p:txBody>
      </p:sp>
      <p:sp>
        <p:nvSpPr>
          <p:cNvPr id="6" name="Content Placeholder 5">
            <a:extLst>
              <a:ext uri="{FF2B5EF4-FFF2-40B4-BE49-F238E27FC236}">
                <a16:creationId xmlns:a16="http://schemas.microsoft.com/office/drawing/2014/main" id="{01AFE4A9-F34F-499A-B6D7-A25439A4786E}"/>
              </a:ext>
            </a:extLst>
          </p:cNvPr>
          <p:cNvSpPr>
            <a:spLocks noGrp="1"/>
          </p:cNvSpPr>
          <p:nvPr>
            <p:ph sz="quarter" idx="4"/>
          </p:nvPr>
        </p:nvSpPr>
        <p:spPr/>
        <p:style>
          <a:lnRef idx="2">
            <a:schemeClr val="dk1"/>
          </a:lnRef>
          <a:fillRef idx="1">
            <a:schemeClr val="lt1"/>
          </a:fillRef>
          <a:effectRef idx="0">
            <a:schemeClr val="dk1"/>
          </a:effectRef>
          <a:fontRef idx="minor">
            <a:schemeClr val="dk1"/>
          </a:fontRef>
        </p:style>
        <p:txBody>
          <a:bodyPr/>
          <a:lstStyle/>
          <a:p>
            <a:r>
              <a:rPr lang="en-US" dirty="0"/>
              <a:t>One-track process:</a:t>
            </a:r>
          </a:p>
          <a:p>
            <a:pPr lvl="1"/>
            <a:r>
              <a:rPr lang="en-US" dirty="0"/>
              <a:t>Person prosecuted in criminal court;</a:t>
            </a:r>
          </a:p>
          <a:p>
            <a:pPr lvl="1"/>
            <a:endParaRPr lang="en-US" dirty="0"/>
          </a:p>
          <a:p>
            <a:pPr lvl="1"/>
            <a:r>
              <a:rPr lang="en-US" dirty="0"/>
              <a:t>Title litigated in the same criminal court after conviction.</a:t>
            </a:r>
          </a:p>
        </p:txBody>
      </p:sp>
      <p:sp>
        <p:nvSpPr>
          <p:cNvPr id="7" name="Slide Number Placeholder 6">
            <a:extLst>
              <a:ext uri="{FF2B5EF4-FFF2-40B4-BE49-F238E27FC236}">
                <a16:creationId xmlns:a16="http://schemas.microsoft.com/office/drawing/2014/main" id="{F05AAC12-5619-4D94-A914-1554365AEE13}"/>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58819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Picture</a:t>
            </a:r>
          </a:p>
        </p:txBody>
      </p:sp>
      <p:sp>
        <p:nvSpPr>
          <p:cNvPr id="3" name="Content Placeholder 2"/>
          <p:cNvSpPr>
            <a:spLocks noGrp="1"/>
          </p:cNvSpPr>
          <p:nvPr>
            <p:ph idx="1"/>
          </p:nvPr>
        </p:nvSpPr>
        <p:spPr/>
        <p:txBody>
          <a:bodyPr>
            <a:normAutofit fontScale="92500" lnSpcReduction="10000"/>
          </a:bodyPr>
          <a:lstStyle/>
          <a:p>
            <a:r>
              <a:rPr lang="en-US" dirty="0"/>
              <a:t>Agreement:</a:t>
            </a:r>
          </a:p>
          <a:p>
            <a:pPr lvl="1"/>
            <a:r>
              <a:rPr lang="en-US" dirty="0"/>
              <a:t>Crime should not pay</a:t>
            </a:r>
          </a:p>
          <a:p>
            <a:pPr lvl="1"/>
            <a:r>
              <a:rPr lang="en-US" dirty="0"/>
              <a:t>No one has right to fruit of crime</a:t>
            </a:r>
          </a:p>
          <a:p>
            <a:pPr lvl="1"/>
            <a:r>
              <a:rPr lang="en-US" dirty="0"/>
              <a:t>Legitimate for government to confiscate fruit and instruments of crime</a:t>
            </a:r>
          </a:p>
          <a:p>
            <a:endParaRPr lang="en-US" dirty="0"/>
          </a:p>
          <a:p>
            <a:r>
              <a:rPr lang="en-US" dirty="0"/>
              <a:t>No one opposes forfeiture</a:t>
            </a:r>
          </a:p>
          <a:p>
            <a:pPr marL="0" indent="0">
              <a:buNone/>
            </a:pPr>
            <a:endParaRPr lang="en-US" dirty="0"/>
          </a:p>
          <a:p>
            <a:r>
              <a:rPr lang="en-US" dirty="0"/>
              <a:t>Process question is about “How”</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93E1D9E0-7B8E-4AA7-9B51-1402EEC04674}" type="slidenum">
              <a:rPr lang="en-US" smtClean="0"/>
              <a:t>9</a:t>
            </a:fld>
            <a:endParaRPr lang="en-US" dirty="0"/>
          </a:p>
        </p:txBody>
      </p:sp>
    </p:spTree>
    <p:extLst>
      <p:ext uri="{BB962C8B-B14F-4D97-AF65-F5344CB8AC3E}">
        <p14:creationId xmlns:p14="http://schemas.microsoft.com/office/powerpoint/2010/main" val="245569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477</TotalTime>
  <Words>1015</Words>
  <Application>Microsoft Office PowerPoint</Application>
  <PresentationFormat>Widescreen</PresentationFormat>
  <Paragraphs>140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Gill Sans MT</vt:lpstr>
      <vt:lpstr>Gallery</vt:lpstr>
      <vt:lpstr>Forfeiture</vt:lpstr>
      <vt:lpstr>Agenda</vt:lpstr>
      <vt:lpstr>Disclosure</vt:lpstr>
      <vt:lpstr>Greenville News  6 articles published January 28 – February 6, 2019</vt:lpstr>
      <vt:lpstr>Legislation</vt:lpstr>
      <vt:lpstr>2019 Study Committee </vt:lpstr>
      <vt:lpstr>Definition #1</vt:lpstr>
      <vt:lpstr>Definition #2</vt:lpstr>
      <vt:lpstr>Big Picture</vt:lpstr>
      <vt:lpstr>2019 study committee report </vt:lpstr>
      <vt:lpstr>2019 Study committee Report </vt:lpstr>
      <vt:lpstr>2020 amendment strike and insert amendment to H. 3968   author submitted to speaker’s office</vt:lpstr>
      <vt:lpstr>2020 amendment strike and insert amendment to H. 3968  author submitted to speaker’s office</vt:lpstr>
      <vt:lpstr>2020 amendment strike and insert amendment to H. 3968   author submitted to speaker’s office</vt:lpstr>
      <vt:lpstr>2020 amendment strike and insert amendment to H. 3968   author submitted to speaker’s office</vt:lpstr>
      <vt:lpstr>Five open issues for this subcommittee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Forfeiture reform</dc:title>
  <dc:creator>Lee McGrath</dc:creator>
  <cp:lastModifiedBy>Emma Dean</cp:lastModifiedBy>
  <cp:revision>54</cp:revision>
  <cp:lastPrinted>2020-08-30T00:11:46Z</cp:lastPrinted>
  <dcterms:created xsi:type="dcterms:W3CDTF">2020-02-16T22:47:37Z</dcterms:created>
  <dcterms:modified xsi:type="dcterms:W3CDTF">2020-09-01T13:30:54Z</dcterms:modified>
</cp:coreProperties>
</file>